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BACC22-6D3A-4957-942D-201ADB04ADD0}">
  <a:tblStyle styleId="{59BACC22-6D3A-4957-942D-201ADB04AD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83ff3fcaa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83ff3fcaa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483ff3fcaa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85a38da0b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85a38da0b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485a38da0b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863dafd1f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863dafd1f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4863dafd1f_4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863dafd1f_4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863dafd1f_4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4863dafd1f_4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83ff3fcaa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83ff3fcaa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483ff3fcaa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83ff3fcaa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83ff3fca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483ff3fcaa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83ff3fcaa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83ff3fcaa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483ff3fcaa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85a38da0b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485a38da0b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485a38da0b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85a38da0b_3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85a38da0b_3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485a38da0b_3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85a38da0b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85a38da0b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485a38da0b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4db41225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f4db41225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485a38da0b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485a38da0b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485a38da0b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863dafd1f_5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863dafd1f_5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4863dafd1f_5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85a38da0b_3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85a38da0b_3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485a38da0b_3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85a38da0b_3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85a38da0b_3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485a38da0b_3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85a38da0b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85a38da0b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485a38da0b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85a38da0b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85a38da0b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485a38da0b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85a38da0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85a38da0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485a38da0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85a38da0b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85a38da0b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485a38da0b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85a38da0b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85a38da0b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485a38da0b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85a38da0b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85a38da0b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485a38da0b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8459b799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8459b799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38459b799a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485a38da0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485a38da0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485a38da0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85a38da0b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85a38da0b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485a38da0b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863dafd1f_5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863dafd1f_5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4863dafd1f_5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85a38da0b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85a38da0b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485a38da0b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83ff3fcaa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83ff3fcaa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483ff3fcaa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83ff3fcaa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83ff3fcaa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483ff3fcaa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863dafd1f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863dafd1f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4863dafd1f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85a38da0b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85a38da0b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485a38da0b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85a38da0b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85a38da0b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485a38da0b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83ff3fca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83ff3fca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483ff3fca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72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ctrTitle"/>
          </p:nvPr>
        </p:nvSpPr>
        <p:spPr>
          <a:xfrm>
            <a:off x="659732" y="1063646"/>
            <a:ext cx="1108557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1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59732" y="3644525"/>
            <a:ext cx="11085578" cy="94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659732" y="4783896"/>
            <a:ext cx="964531" cy="108553"/>
          </a:xfrm>
          <a:prstGeom prst="parallelogram">
            <a:avLst>
              <a:gd fmla="val 25000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/>
          <p:nvPr>
            <p:ph idx="2" type="body"/>
          </p:nvPr>
        </p:nvSpPr>
        <p:spPr>
          <a:xfrm>
            <a:off x="659732" y="5240338"/>
            <a:ext cx="7874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 rot="5400000">
            <a:off x="3887559" y="-2010823"/>
            <a:ext cx="4508361" cy="1120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911424" y="620691"/>
            <a:ext cx="10273141" cy="23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911424" y="3501010"/>
            <a:ext cx="7008779" cy="1872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https://www.doity.com.br/media/doity/eventos/evento-6287-logo_organizador.png" id="101" name="Google Shape;10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10680" y="332445"/>
            <a:ext cx="1545961" cy="4747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e Conteúdo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None/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41421" y="1335314"/>
            <a:ext cx="11200636" cy="450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de Título">
  <p:cSld name="3_Slide de Títul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7226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ctrTitle"/>
          </p:nvPr>
        </p:nvSpPr>
        <p:spPr>
          <a:xfrm>
            <a:off x="659732" y="1063646"/>
            <a:ext cx="1108557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1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659732" y="3644525"/>
            <a:ext cx="11085578" cy="94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659732" y="4783896"/>
            <a:ext cx="964531" cy="108553"/>
          </a:xfrm>
          <a:prstGeom prst="parallelogram">
            <a:avLst>
              <a:gd fmla="val 25000" name="adj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659732" y="5240338"/>
            <a:ext cx="7874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/>
          <p:nvPr/>
        </p:nvSpPr>
        <p:spPr>
          <a:xfrm>
            <a:off x="6657088" y="6488668"/>
            <a:ext cx="5534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Informação</a:t>
            </a:r>
            <a:r>
              <a:rPr i="1" lang="pt-B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Interna!</a:t>
            </a:r>
            <a:r>
              <a:rPr i="1" lang="pt-B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Excluir ao enviar ao cliente/parceiro!</a:t>
            </a:r>
            <a:endParaRPr i="1"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1093862"/>
            <a:ext cx="12192000" cy="5764138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0"/>
            <a:ext cx="12192000" cy="1093862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Informação</a:t>
            </a:r>
            <a:r>
              <a:rPr i="1" lang="pt-B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Interna!</a:t>
            </a:r>
            <a:r>
              <a:rPr i="1" lang="pt-B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Excluir ao enviar ao cliente/parceiro!</a:t>
            </a:r>
            <a:endParaRPr i="1"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541421" y="1335314"/>
            <a:ext cx="11200636" cy="450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1093226"/>
          </a:xfrm>
          <a:prstGeom prst="rect">
            <a:avLst/>
          </a:prstGeom>
          <a:solidFill>
            <a:srgbClr val="0045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541421" y="1335314"/>
            <a:ext cx="11200636" cy="450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" name="Google Shape;13;p1"/>
          <p:cNvCxnSpPr/>
          <p:nvPr/>
        </p:nvCxnSpPr>
        <p:spPr>
          <a:xfrm>
            <a:off x="96253" y="6100012"/>
            <a:ext cx="1193929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397445" y="6238559"/>
            <a:ext cx="2344612" cy="5140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7.gif"/><Relationship Id="rId5" Type="http://schemas.openxmlformats.org/officeDocument/2006/relationships/image" Target="../media/image4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9.gif"/><Relationship Id="rId5" Type="http://schemas.openxmlformats.org/officeDocument/2006/relationships/image" Target="../media/image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9.gif"/><Relationship Id="rId5" Type="http://schemas.openxmlformats.org/officeDocument/2006/relationships/image" Target="../media/image5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Relationship Id="rId7" Type="http://schemas.openxmlformats.org/officeDocument/2006/relationships/image" Target="../media/image43.png"/><Relationship Id="rId8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5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gif"/><Relationship Id="rId4" Type="http://schemas.openxmlformats.org/officeDocument/2006/relationships/image" Target="../media/image4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gif"/><Relationship Id="rId4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Relationship Id="rId4" Type="http://schemas.openxmlformats.org/officeDocument/2006/relationships/image" Target="../media/image20.gif"/><Relationship Id="rId5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ctrTitle"/>
          </p:nvPr>
        </p:nvSpPr>
        <p:spPr>
          <a:xfrm>
            <a:off x="659713" y="1024825"/>
            <a:ext cx="11085600" cy="1056000"/>
          </a:xfrm>
          <a:prstGeom prst="rect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pt-BR" sz="4600">
                <a:latin typeface="Times New Roman"/>
                <a:ea typeface="Times New Roman"/>
                <a:cs typeface="Times New Roman"/>
                <a:sym typeface="Times New Roman"/>
              </a:rPr>
              <a:t>Delivery Bot</a:t>
            </a:r>
            <a:endParaRPr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659732" y="3644525"/>
            <a:ext cx="11085578" cy="94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4974"/>
              <a:buNone/>
            </a:pPr>
            <a:r>
              <a:rPr b="1" lang="pt-BR" sz="5685">
                <a:latin typeface="Times New Roman"/>
                <a:ea typeface="Times New Roman"/>
                <a:cs typeface="Times New Roman"/>
                <a:sym typeface="Times New Roman"/>
              </a:rPr>
              <a:t>1ª Unidade– 2025.1</a:t>
            </a:r>
            <a:endParaRPr sz="56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659725" y="4915473"/>
            <a:ext cx="7874100" cy="14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Centro Universitário SENAI CIMATEC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Salvador – BA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2025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://www.fieb.org.br/downloads/logos/assinatura/SENAI-CIMATEC_ass_email.png"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7895" y="5907088"/>
            <a:ext cx="2031357" cy="792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0" l="8093" r="14680" t="4807"/>
          <a:stretch/>
        </p:blipFill>
        <p:spPr>
          <a:xfrm>
            <a:off x="164750" y="1500213"/>
            <a:ext cx="6259050" cy="385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4">
            <a:alphaModFix/>
          </a:blip>
          <a:srcRect b="0" l="8128" r="14752" t="6812"/>
          <a:stretch/>
        </p:blipFill>
        <p:spPr>
          <a:xfrm>
            <a:off x="6891375" y="1451424"/>
            <a:ext cx="4909701" cy="395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5">
            <a:alphaModFix/>
          </a:blip>
          <a:srcRect b="4448" l="4615" r="7795" t="8329"/>
          <a:stretch/>
        </p:blipFill>
        <p:spPr>
          <a:xfrm>
            <a:off x="6864100" y="1451425"/>
            <a:ext cx="4964230" cy="395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Heurística - SmartBatteryPlayer</a:t>
            </a:r>
            <a:endParaRPr/>
          </a:p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881475" y="1113300"/>
            <a:ext cx="8357400" cy="11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Mapas - [8250, 1488, 4827, 9294, 3109, 3402, 4258, 2053, 6350, 6198]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2 - 4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-2042" l="7638" r="14181" t="7039"/>
          <a:stretch/>
        </p:blipFill>
        <p:spPr>
          <a:xfrm>
            <a:off x="7290942" y="2207063"/>
            <a:ext cx="4849809" cy="36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5347650" y="2027800"/>
            <a:ext cx="14967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 4258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9894600" y="3577525"/>
            <a:ext cx="1554000" cy="317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1758750" y="2584125"/>
            <a:ext cx="10665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2.6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4894463" y="2584125"/>
            <a:ext cx="10665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3.4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16" name="Google Shape;216;p26" title="game_recording_20250404_190104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738" y="3013425"/>
            <a:ext cx="2844525" cy="284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6" title="game_recording_20250404_190436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461" y="3013425"/>
            <a:ext cx="2844525" cy="284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Heurística - SmartBatteryPlayer</a:t>
            </a:r>
            <a:endParaRPr/>
          </a:p>
        </p:txBody>
      </p:sp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881475" y="1113300"/>
            <a:ext cx="8357400" cy="11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Mapas - [8250, 1488, 4827, 9294, 3109, 3402, 4258, 2053, 6350, 6198]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2 - 4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b="-2042" l="7638" r="14181" t="7039"/>
          <a:stretch/>
        </p:blipFill>
        <p:spPr>
          <a:xfrm>
            <a:off x="7290942" y="2207063"/>
            <a:ext cx="4849809" cy="36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5347650" y="2027800"/>
            <a:ext cx="14967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 6198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596301" y="4143475"/>
            <a:ext cx="1496700" cy="317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1758750" y="2584125"/>
            <a:ext cx="10665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2.6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4894463" y="2584125"/>
            <a:ext cx="10665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3.0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31" name="Google Shape;231;p27" title="game_recording_20250404_17553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475" y="3075275"/>
            <a:ext cx="2790499" cy="279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27" title="game_recording_20250404_175801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750" y="3075275"/>
            <a:ext cx="2790499" cy="2790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Heurística - SmartBatteryPlayer</a:t>
            </a:r>
            <a:endParaRPr/>
          </a:p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881475" y="1113300"/>
            <a:ext cx="8357400" cy="11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Mapas - [8250, 1488, 4827, 9294, 3109, 3402, 4258, 2053, 6350, 6198]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2 - 4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-2042" l="7638" r="14181" t="7039"/>
          <a:stretch/>
        </p:blipFill>
        <p:spPr>
          <a:xfrm>
            <a:off x="7290942" y="2207063"/>
            <a:ext cx="4849809" cy="36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5347650" y="2027800"/>
            <a:ext cx="14967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 9294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10286725" y="5048650"/>
            <a:ext cx="1157700" cy="317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1758750" y="2584125"/>
            <a:ext cx="10665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3.0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4894463" y="2584125"/>
            <a:ext cx="10665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3.4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46" name="Google Shape;246;p28" title="game_recording_20250404_190703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475" y="3075269"/>
            <a:ext cx="2790499" cy="279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7" name="Google Shape;247;p28" title="game_recording_20250404_191111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63" y="3079188"/>
            <a:ext cx="2782675" cy="278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Heurística - SmartBatteryPlayer</a:t>
            </a:r>
            <a:endParaRPr/>
          </a:p>
        </p:txBody>
      </p:sp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881475" y="1113300"/>
            <a:ext cx="85371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[8250, 1488, 4827, 9294, 3109, 3402, 4258, 2053, 6350, 6198]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2 - 4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-9204" l="8043" r="14837" t="7048"/>
          <a:stretch/>
        </p:blipFill>
        <p:spPr>
          <a:xfrm>
            <a:off x="6785125" y="1925800"/>
            <a:ext cx="5151000" cy="45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3958463" y="2088938"/>
            <a:ext cx="13620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 4258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9523175" y="3473125"/>
            <a:ext cx="1726500" cy="429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100" y="2562187"/>
            <a:ext cx="3420725" cy="342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Heurística - SmartBatteryPlayer</a:t>
            </a:r>
            <a:endParaRPr/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7" name="Google Shape;267;p30"/>
          <p:cNvSpPr txBox="1"/>
          <p:nvPr>
            <p:ph idx="1" type="body"/>
          </p:nvPr>
        </p:nvSpPr>
        <p:spPr>
          <a:xfrm>
            <a:off x="881475" y="1113300"/>
            <a:ext cx="69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[8250, 1488, 4827, 9294, 3109, 3402, 4258, 2053, 6350, 6198]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 2 - 4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5867" r="12646" t="6846"/>
          <a:stretch/>
        </p:blipFill>
        <p:spPr>
          <a:xfrm>
            <a:off x="6414375" y="1937600"/>
            <a:ext cx="5442750" cy="41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3955675" y="2086475"/>
            <a:ext cx="1496700" cy="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 9294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9736700" y="5217350"/>
            <a:ext cx="1261500" cy="4293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662" y="2515775"/>
            <a:ext cx="3420725" cy="342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Heurística - SmartBatteryPlayer</a:t>
            </a:r>
            <a:endParaRPr/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[8250, 1488, 4827, 9294, 3109, 3402, 4258, 2053, 6350, 6198]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75" y="2084073"/>
            <a:ext cx="2622850" cy="26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850" y="2084073"/>
            <a:ext cx="2132524" cy="213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825" y="2660813"/>
            <a:ext cx="2132524" cy="21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2150" y="3968375"/>
            <a:ext cx="2132524" cy="21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75675" y="1603625"/>
            <a:ext cx="2132524" cy="21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1800" y="2500800"/>
            <a:ext cx="2132524" cy="213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Dijkstra</a:t>
            </a:r>
            <a:endParaRPr/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881475" y="1113300"/>
            <a:ext cx="10527600" cy="428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pt-BR" sz="2000">
                <a:solidFill>
                  <a:schemeClr val="dk1"/>
                </a:solidFill>
              </a:rPr>
              <a:t>Objetivo</a:t>
            </a:r>
            <a:r>
              <a:rPr lang="pt-BR" sz="2000">
                <a:solidFill>
                  <a:schemeClr val="dk1"/>
                </a:solidFill>
              </a:rPr>
              <a:t>: Encontrar o caminho mais curto entre um ponto e os demais em um grafo com pesos positivos.</a:t>
            </a:r>
            <a:br>
              <a:rPr lang="pt-BR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pt-BR" sz="2000">
                <a:solidFill>
                  <a:schemeClr val="dk1"/>
                </a:solidFill>
              </a:rPr>
              <a:t>Funcionamento</a:t>
            </a:r>
            <a:r>
              <a:rPr lang="pt-BR" sz="2000">
                <a:solidFill>
                  <a:schemeClr val="dk1"/>
                </a:solidFill>
              </a:rPr>
              <a:t>: Explora os caminhos com menor custo acumulado, atualizando distâncias.</a:t>
            </a:r>
            <a:br>
              <a:rPr lang="pt-BR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pt-BR" sz="2000">
                <a:solidFill>
                  <a:schemeClr val="dk1"/>
                </a:solidFill>
              </a:rPr>
              <a:t>Estruturas</a:t>
            </a:r>
            <a:r>
              <a:rPr lang="pt-BR" sz="2000">
                <a:solidFill>
                  <a:schemeClr val="dk1"/>
                </a:solidFill>
              </a:rPr>
              <a:t>: Usa fila de prioridade, mapa de distâncias e, opcionalmente, predecessores.</a:t>
            </a:r>
            <a:br>
              <a:rPr lang="pt-BR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pt-BR" sz="2000">
                <a:solidFill>
                  <a:schemeClr val="dk1"/>
                </a:solidFill>
              </a:rPr>
              <a:t>Comparação com A*</a:t>
            </a:r>
            <a:r>
              <a:rPr lang="pt-BR" sz="2000">
                <a:solidFill>
                  <a:schemeClr val="dk1"/>
                </a:solidFill>
              </a:rPr>
              <a:t>: Dijkstra não usa heurística; é um caso especial do A* com heurística zero.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Dijkstra</a:t>
            </a:r>
            <a:endParaRPr/>
          </a:p>
        </p:txBody>
      </p:sp>
      <p:sp>
        <p:nvSpPr>
          <p:cNvPr id="300" name="Google Shape;300;p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838" y="858850"/>
            <a:ext cx="8506327" cy="547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Dijkstra</a:t>
            </a:r>
            <a:endParaRPr/>
          </a:p>
        </p:txBody>
      </p: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51" y="953276"/>
            <a:ext cx="11677445" cy="54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pt-BR" sz="3300"/>
              <a:t>Informações Gerais</a:t>
            </a:r>
            <a:endParaRPr sz="3300"/>
          </a:p>
        </p:txBody>
      </p:sp>
      <p:graphicFrame>
        <p:nvGraphicFramePr>
          <p:cNvPr id="117" name="Google Shape;117;p17"/>
          <p:cNvGraphicFramePr/>
          <p:nvPr/>
        </p:nvGraphicFramePr>
        <p:xfrm>
          <a:off x="478972" y="129716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{59BACC22-6D3A-4957-942D-201ADB04ADD0}</a:tableStyleId>
              </a:tblPr>
              <a:tblGrid>
                <a:gridCol w="7315275"/>
                <a:gridCol w="3904275"/>
              </a:tblGrid>
              <a:tr h="55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Disciplina: Redes Industriais</a:t>
                      </a:r>
                      <a:endParaRPr b="1" sz="18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Unidade Acadêmica: </a:t>
                      </a:r>
                      <a:r>
                        <a:rPr b="1" lang="pt-BR" sz="1800" u="none" cap="none" strike="noStrike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UA</a:t>
                      </a:r>
                      <a:r>
                        <a:rPr b="1"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8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71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Professor (a): </a:t>
                      </a:r>
                      <a:r>
                        <a:rPr b="1"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José Grimaldo</a:t>
                      </a:r>
                      <a:endParaRPr b="1" sz="18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Data:</a:t>
                      </a:r>
                      <a:r>
                        <a:rPr lang="pt-BR" sz="1800" u="none" cap="none" strike="noStrike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</a:t>
                      </a:r>
                      <a:r>
                        <a:rPr b="1" lang="pt-BR" sz="1800" u="none" cap="none" strike="noStrike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b="1"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04</a:t>
                      </a:r>
                      <a:r>
                        <a:rPr b="1" lang="pt-BR" sz="1800" u="none" cap="none" strike="noStrike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/202</a:t>
                      </a:r>
                      <a:r>
                        <a:rPr b="1"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8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2136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Equipe: </a:t>
                      </a:r>
                      <a:endParaRPr sz="18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Juliana Carla Santos da Silva</a:t>
                      </a:r>
                      <a:endParaRPr sz="18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Mailson Pereira de Assis Filho </a:t>
                      </a:r>
                      <a:endParaRPr sz="18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Tássio Andrade Neves</a:t>
                      </a:r>
                      <a:endParaRPr sz="18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</a:t>
                      </a:r>
                      <a:endParaRPr sz="18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sz="150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6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 total da apresentação:</a:t>
                      </a:r>
                      <a:r>
                        <a:rPr lang="pt-BR" sz="180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7,0</a:t>
                      </a:r>
                      <a:endParaRPr b="1" sz="18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Dijkstra</a:t>
            </a:r>
            <a:endParaRPr/>
          </a:p>
        </p:txBody>
      </p:sp>
      <p:sp>
        <p:nvSpPr>
          <p:cNvPr id="318" name="Google Shape;318;p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50" y="1246650"/>
            <a:ext cx="6062588" cy="48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 rotWithShape="1">
          <a:blip r:embed="rId4">
            <a:alphaModFix/>
          </a:blip>
          <a:srcRect b="0" l="7222" r="15282" t="0"/>
          <a:stretch/>
        </p:blipFill>
        <p:spPr>
          <a:xfrm>
            <a:off x="5865574" y="1113300"/>
            <a:ext cx="5638017" cy="48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Dijkstra 9294</a:t>
            </a:r>
            <a:endParaRPr/>
          </a:p>
        </p:txBody>
      </p:sp>
      <p:sp>
        <p:nvSpPr>
          <p:cNvPr id="328" name="Google Shape;328;p3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 rotWithShape="1">
          <a:blip r:embed="rId3">
            <a:alphaModFix/>
          </a:blip>
          <a:srcRect b="0" l="7585" r="15008" t="0"/>
          <a:stretch/>
        </p:blipFill>
        <p:spPr>
          <a:xfrm>
            <a:off x="0" y="1113300"/>
            <a:ext cx="6757476" cy="436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6" title="game_recording_20250404_19370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6676" y="1617000"/>
            <a:ext cx="4052400" cy="40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Dijkstra 8250</a:t>
            </a:r>
            <a:endParaRPr/>
          </a:p>
        </p:txBody>
      </p:sp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40" name="Google Shape;340;p37"/>
          <p:cNvPicPr preferRelativeResize="0"/>
          <p:nvPr/>
        </p:nvPicPr>
        <p:blipFill rotWithShape="1">
          <a:blip r:embed="rId3">
            <a:alphaModFix/>
          </a:blip>
          <a:srcRect b="0" l="7585" r="15008" t="0"/>
          <a:stretch/>
        </p:blipFill>
        <p:spPr>
          <a:xfrm>
            <a:off x="0" y="1113300"/>
            <a:ext cx="6757476" cy="43647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6676" y="1402800"/>
            <a:ext cx="4052400" cy="405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Dijkstra</a:t>
            </a:r>
            <a:endParaRPr/>
          </a:p>
        </p:txBody>
      </p:sp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b="0" l="7265" r="14099" t="4979"/>
          <a:stretch/>
        </p:blipFill>
        <p:spPr>
          <a:xfrm>
            <a:off x="389225" y="1194175"/>
            <a:ext cx="5706774" cy="45975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38" title="game_recording_20250404_185559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0275" y="1194175"/>
            <a:ext cx="4597601" cy="4597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Greedy Best First Search</a:t>
            </a:r>
            <a:endParaRPr/>
          </a:p>
        </p:txBody>
      </p:sp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9" name="Google Shape;359;p39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60" name="Google Shape;360;p39"/>
          <p:cNvSpPr txBox="1"/>
          <p:nvPr>
            <p:ph idx="1" type="body"/>
          </p:nvPr>
        </p:nvSpPr>
        <p:spPr>
          <a:xfrm>
            <a:off x="495750" y="1577975"/>
            <a:ext cx="9728400" cy="39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●"/>
            </a:pPr>
            <a:r>
              <a:rPr lang="pt-BR" sz="2600">
                <a:solidFill>
                  <a:schemeClr val="dk1"/>
                </a:solidFill>
              </a:rPr>
              <a:t>Somente a distância entre o nó e o destino final importa;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●"/>
            </a:pPr>
            <a:r>
              <a:rPr lang="pt-BR" sz="2600">
                <a:solidFill>
                  <a:schemeClr val="dk1"/>
                </a:solidFill>
              </a:rPr>
              <a:t>Utiliza heurística com a distância de Manhattan;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●"/>
            </a:pPr>
            <a:r>
              <a:rPr lang="pt-BR" sz="2600">
                <a:solidFill>
                  <a:schemeClr val="dk1"/>
                </a:solidFill>
              </a:rPr>
              <a:t>Não revisita caminhos antigos, mesmo que sejam melhores;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●"/>
            </a:pPr>
            <a:r>
              <a:rPr lang="pt-BR" sz="2600">
                <a:solidFill>
                  <a:schemeClr val="dk1"/>
                </a:solidFill>
              </a:rPr>
              <a:t>Não importa o quanto custou para chegar até ali.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Greedy Best First Search</a:t>
            </a:r>
            <a:endParaRPr/>
          </a:p>
        </p:txBody>
      </p:sp>
      <p:sp>
        <p:nvSpPr>
          <p:cNvPr id="367" name="Google Shape;367;p4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8" name="Google Shape;368;p40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69" name="Google Shape;369;p40" title="carbon (1).png"/>
          <p:cNvPicPr preferRelativeResize="0"/>
          <p:nvPr/>
        </p:nvPicPr>
        <p:blipFill rotWithShape="1">
          <a:blip r:embed="rId3">
            <a:alphaModFix/>
          </a:blip>
          <a:srcRect b="43402" l="4537" r="4537" t="6041"/>
          <a:stretch/>
        </p:blipFill>
        <p:spPr>
          <a:xfrm>
            <a:off x="997025" y="1366374"/>
            <a:ext cx="10197949" cy="4125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Greedy Best First Search</a:t>
            </a:r>
            <a:endParaRPr/>
          </a:p>
        </p:txBody>
      </p:sp>
      <p:sp>
        <p:nvSpPr>
          <p:cNvPr id="376" name="Google Shape;376;p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7" name="Google Shape;377;p41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78" name="Google Shape;378;p41" title="carbon (1).png"/>
          <p:cNvPicPr preferRelativeResize="0"/>
          <p:nvPr/>
        </p:nvPicPr>
        <p:blipFill rotWithShape="1">
          <a:blip r:embed="rId3">
            <a:alphaModFix/>
          </a:blip>
          <a:srcRect b="7779" l="4619" r="4619" t="56520"/>
          <a:stretch/>
        </p:blipFill>
        <p:spPr>
          <a:xfrm>
            <a:off x="997000" y="1955650"/>
            <a:ext cx="10296550" cy="2946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Greedy Best First Search</a:t>
            </a:r>
            <a:endParaRPr/>
          </a:p>
        </p:txBody>
      </p:sp>
      <p:sp>
        <p:nvSpPr>
          <p:cNvPr id="385" name="Google Shape;385;p4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 rotWithShape="1">
          <a:blip r:embed="rId3">
            <a:alphaModFix/>
          </a:blip>
          <a:srcRect b="0" l="7775" r="13041" t="6812"/>
          <a:stretch/>
        </p:blipFill>
        <p:spPr>
          <a:xfrm>
            <a:off x="6201725" y="1239250"/>
            <a:ext cx="5746410" cy="450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7" name="Google Shape;387;p42" title="game_recording_20250404_17510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25" y="1409323"/>
            <a:ext cx="4508420" cy="450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Greedy Best First Search</a:t>
            </a:r>
            <a:endParaRPr/>
          </a:p>
        </p:txBody>
      </p:sp>
      <p:sp>
        <p:nvSpPr>
          <p:cNvPr id="394" name="Google Shape;394;p43"/>
          <p:cNvSpPr txBox="1"/>
          <p:nvPr>
            <p:ph idx="1" type="body"/>
          </p:nvPr>
        </p:nvSpPr>
        <p:spPr>
          <a:xfrm>
            <a:off x="541421" y="1335314"/>
            <a:ext cx="11200500" cy="45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a*</a:t>
            </a:r>
            <a:endParaRPr/>
          </a:p>
        </p:txBody>
      </p:sp>
      <p:sp>
        <p:nvSpPr>
          <p:cNvPr id="395" name="Google Shape;395;p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6" name="Google Shape;396;p43"/>
          <p:cNvPicPr preferRelativeResize="0"/>
          <p:nvPr/>
        </p:nvPicPr>
        <p:blipFill rotWithShape="1">
          <a:blip r:embed="rId3">
            <a:alphaModFix/>
          </a:blip>
          <a:srcRect b="0" l="7801" r="15564" t="6681"/>
          <a:stretch/>
        </p:blipFill>
        <p:spPr>
          <a:xfrm>
            <a:off x="242825" y="1935350"/>
            <a:ext cx="5744262" cy="3497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7" name="Google Shape;397;p43"/>
          <p:cNvPicPr preferRelativeResize="0"/>
          <p:nvPr/>
        </p:nvPicPr>
        <p:blipFill rotWithShape="1">
          <a:blip r:embed="rId4">
            <a:alphaModFix/>
          </a:blip>
          <a:srcRect b="0" l="8563" r="15454" t="6252"/>
          <a:stretch/>
        </p:blipFill>
        <p:spPr>
          <a:xfrm>
            <a:off x="6362350" y="1935350"/>
            <a:ext cx="5669025" cy="34973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6418050" y="1389004"/>
            <a:ext cx="11200500" cy="58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GBFS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Greedy Best First Search</a:t>
            </a:r>
            <a:endParaRPr/>
          </a:p>
        </p:txBody>
      </p:sp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541421" y="1335316"/>
            <a:ext cx="1161300" cy="58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a*</a:t>
            </a:r>
            <a:endParaRPr/>
          </a:p>
        </p:txBody>
      </p:sp>
      <p:sp>
        <p:nvSpPr>
          <p:cNvPr id="406" name="Google Shape;406;p4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7" name="Google Shape;407;p44"/>
          <p:cNvSpPr txBox="1"/>
          <p:nvPr>
            <p:ph idx="1" type="body"/>
          </p:nvPr>
        </p:nvSpPr>
        <p:spPr>
          <a:xfrm>
            <a:off x="6418047" y="1388990"/>
            <a:ext cx="1663200" cy="58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GBFS</a:t>
            </a:r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 rotWithShape="1">
          <a:blip r:embed="rId3">
            <a:alphaModFix/>
          </a:blip>
          <a:srcRect b="4279" l="4683" r="7288" t="6570"/>
          <a:stretch/>
        </p:blipFill>
        <p:spPr>
          <a:xfrm>
            <a:off x="6607646" y="1917026"/>
            <a:ext cx="5088605" cy="412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9" name="Google Shape;409;p44"/>
          <p:cNvPicPr preferRelativeResize="0"/>
          <p:nvPr/>
        </p:nvPicPr>
        <p:blipFill rotWithShape="1">
          <a:blip r:embed="rId4">
            <a:alphaModFix/>
          </a:blip>
          <a:srcRect b="3895" l="4741" r="7454" t="7176"/>
          <a:stretch/>
        </p:blipFill>
        <p:spPr>
          <a:xfrm>
            <a:off x="541425" y="1917025"/>
            <a:ext cx="5088600" cy="412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495750" y="1577975"/>
            <a:ext cx="8997600" cy="39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Repositório Git para versionamento e gerenciamento de resultados;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Melhora na estratégia de gerenciamento de bateria;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Teste em uma seed e em múltiplas seeds;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Criação de um wrapper para executar o main.py em várias seeds e pesos diferentes para os thresholds;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Plots e armazenamento de estatísticas de cada tentativa para escolher o número ideal e comparação entre métodos;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Salvar todos os mapas já executados para entender comportamentos outliers;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Editar visualização final para acompanharmos as métricas durante a execução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chemeClr val="dk1"/>
                </a:solidFill>
              </a:rPr>
              <a:t>Salvar como vídeo.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entre algoritmos de busca</a:t>
            </a:r>
            <a:endParaRPr/>
          </a:p>
        </p:txBody>
      </p:sp>
      <p:sp>
        <p:nvSpPr>
          <p:cNvPr id="416" name="Google Shape;416;p4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7" name="Google Shape;417;p45"/>
          <p:cNvSpPr txBox="1"/>
          <p:nvPr>
            <p:ph idx="1" type="body"/>
          </p:nvPr>
        </p:nvSpPr>
        <p:spPr>
          <a:xfrm>
            <a:off x="1688300" y="1145313"/>
            <a:ext cx="653700" cy="42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A*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18" name="Google Shape;418;p45" title="game_recording_20250404_171746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3" y="1648875"/>
            <a:ext cx="3845876" cy="3845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9" name="Google Shape;419;p45"/>
          <p:cNvSpPr txBox="1"/>
          <p:nvPr>
            <p:ph idx="1" type="body"/>
          </p:nvPr>
        </p:nvSpPr>
        <p:spPr>
          <a:xfrm>
            <a:off x="5705025" y="1088975"/>
            <a:ext cx="847200" cy="42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GBFS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20" name="Google Shape;420;p45" title="game_recording_20250404_17510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063" y="1648900"/>
            <a:ext cx="3845876" cy="38458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9688050" y="1145325"/>
            <a:ext cx="1224000" cy="42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Djikstra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22" name="Google Shape;422;p45" title="game_recording_20250404_185559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925" y="1648878"/>
            <a:ext cx="3845876" cy="3845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entre algoritmos de busca</a:t>
            </a:r>
            <a:endParaRPr/>
          </a:p>
        </p:txBody>
      </p:sp>
      <p:sp>
        <p:nvSpPr>
          <p:cNvPr id="429" name="Google Shape;429;p4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0" name="Google Shape;430;p46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31" name="Google Shape;4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075" y="1222825"/>
            <a:ext cx="8084402" cy="461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entre algoritmos de busca (8250)</a:t>
            </a:r>
            <a:endParaRPr/>
          </a:p>
        </p:txBody>
      </p:sp>
      <p:sp>
        <p:nvSpPr>
          <p:cNvPr id="438" name="Google Shape;438;p4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9" name="Google Shape;439;p47"/>
          <p:cNvSpPr txBox="1"/>
          <p:nvPr>
            <p:ph idx="1" type="body"/>
          </p:nvPr>
        </p:nvSpPr>
        <p:spPr>
          <a:xfrm>
            <a:off x="881475" y="1235750"/>
            <a:ext cx="1334700" cy="12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A*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40" name="Google Shape;440;p47" title="game_recording_20250404_1934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50" y="1664925"/>
            <a:ext cx="4052400" cy="40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7"/>
          <p:cNvSpPr txBox="1"/>
          <p:nvPr>
            <p:ph idx="1" type="body"/>
          </p:nvPr>
        </p:nvSpPr>
        <p:spPr>
          <a:xfrm>
            <a:off x="4730925" y="1235750"/>
            <a:ext cx="1334700" cy="12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Greedy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42" name="Google Shape;442;p47" title="game_recording_20250404_19350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1105663"/>
            <a:ext cx="5075072" cy="507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449" name="Google Shape;449;p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0" name="Google Shape;450;p48"/>
          <p:cNvSpPr txBox="1"/>
          <p:nvPr>
            <p:ph idx="1" type="body"/>
          </p:nvPr>
        </p:nvSpPr>
        <p:spPr>
          <a:xfrm>
            <a:off x="881475" y="1113300"/>
            <a:ext cx="10527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451" name="Google Shape;451;p48" title="game_recording_original_20250404_172454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650" y="1521425"/>
            <a:ext cx="4052400" cy="40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8" title="game_recording_20250404_171746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450" y="1521425"/>
            <a:ext cx="4052400" cy="40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 txBox="1"/>
          <p:nvPr>
            <p:ph idx="1" type="body"/>
          </p:nvPr>
        </p:nvSpPr>
        <p:spPr>
          <a:xfrm>
            <a:off x="4531575" y="5304300"/>
            <a:ext cx="3227400" cy="42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Peso: 2.8</a:t>
            </a:r>
            <a:br>
              <a:rPr b="1" lang="pt-BR" sz="2000">
                <a:solidFill>
                  <a:schemeClr val="dk1"/>
                </a:solidFill>
              </a:rPr>
            </a:br>
            <a:r>
              <a:rPr b="1" lang="pt-BR" sz="2000">
                <a:solidFill>
                  <a:schemeClr val="dk1"/>
                </a:solidFill>
              </a:rPr>
              <a:t>Djikstra ou A*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entre versões SmartBatteryPlayer</a:t>
            </a:r>
            <a:endParaRPr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12732" t="0"/>
          <a:stretch/>
        </p:blipFill>
        <p:spPr>
          <a:xfrm>
            <a:off x="276125" y="1591950"/>
            <a:ext cx="5819874" cy="44460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38875" y="1113150"/>
            <a:ext cx="1241700" cy="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Original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36" name="Google Shape;136;p19" title="game_recording_original_20250404_172454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175" y="1218711"/>
            <a:ext cx="4819324" cy="4819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Heurística - SmartBatteryPlayer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160825" y="1368350"/>
            <a:ext cx="5873700" cy="48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</a:rPr>
              <a:t>Estratégia Geral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</a:rPr>
              <a:t>Otimiza entregas com base em custo-benefício e gestão dinâmica da bateria.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</a:rPr>
              <a:t>Decide entre pegar pacote, entregar ou recarregar, dependendo do contexto.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</a:rPr>
              <a:t>Leva em conta a distância, valor potencial e segurança da ação.</a:t>
            </a:r>
            <a:br>
              <a:rPr lang="pt-BR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5" name="Google Shape;145;p20" title="carbon (1).png"/>
          <p:cNvPicPr preferRelativeResize="0"/>
          <p:nvPr/>
        </p:nvPicPr>
        <p:blipFill rotWithShape="1">
          <a:blip r:embed="rId3">
            <a:alphaModFix/>
          </a:blip>
          <a:srcRect b="15316" l="4559" r="26664" t="14488"/>
          <a:stretch/>
        </p:blipFill>
        <p:spPr>
          <a:xfrm>
            <a:off x="1677075" y="3817525"/>
            <a:ext cx="8385326" cy="25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6267050" y="1368350"/>
            <a:ext cx="5873700" cy="48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</a:rPr>
              <a:t>Gestão de Bateria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</a:rPr>
              <a:t>Thresholds de recarga ajustados dinamicamente com base na distância ao recharger.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</a:rPr>
              <a:t>Bateria mínima base evita ações arriscadas.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</a:rPr>
              <a:t>Prioriza recarregar se: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pt-BR" sz="1400">
                <a:solidFill>
                  <a:schemeClr val="dk1"/>
                </a:solidFill>
              </a:rPr>
              <a:t>Bateria for menor ou igual à distância até o recharger.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pt-BR" sz="1400">
                <a:solidFill>
                  <a:schemeClr val="dk1"/>
                </a:solidFill>
              </a:rPr>
              <a:t>Estiver próximo do recharger (≤ 3) e com bateria abaixo de 45.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</a:rPr>
              <a:t>Permite ações com bateria crítica apenas se há objetivo muito próximo (≤ 3 passos).</a:t>
            </a:r>
            <a:br>
              <a:rPr lang="pt-BR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Heurística - SmartBatteryPlayer</a:t>
            </a:r>
            <a:endParaRPr/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61050" y="1167000"/>
            <a:ext cx="5873700" cy="48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Coleta de Pacotes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pt-BR" sz="1800">
                <a:solidFill>
                  <a:schemeClr val="dk1"/>
                </a:solidFill>
              </a:rPr>
              <a:t>Identifica pacotes próximos com bom valor (baseado em distância até ele e até o ponto de entrega).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pt-BR" sz="1800">
                <a:solidFill>
                  <a:schemeClr val="dk1"/>
                </a:solidFill>
              </a:rPr>
              <a:t>Considera pegar pacotes no caminho para outros destinos.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pt-BR" sz="1800">
                <a:solidFill>
                  <a:schemeClr val="dk1"/>
                </a:solidFill>
              </a:rPr>
              <a:t>Pega pacotes se: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pt-BR" sz="1800">
                <a:solidFill>
                  <a:schemeClr val="dk1"/>
                </a:solidFill>
              </a:rPr>
              <a:t>Há espaço na carga.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pt-BR" sz="1800">
                <a:solidFill>
                  <a:schemeClr val="dk1"/>
                </a:solidFill>
              </a:rPr>
              <a:t>Estão dentro do alcance.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pt-BR" sz="1800">
                <a:solidFill>
                  <a:schemeClr val="dk1"/>
                </a:solidFill>
              </a:rPr>
              <a:t>Valor compensar o desvio.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6318300" y="1259525"/>
            <a:ext cx="5873700" cy="48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Entregas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pt-BR" sz="1800">
                <a:solidFill>
                  <a:schemeClr val="dk1"/>
                </a:solidFill>
              </a:rPr>
              <a:t>Entregas são priorizadas se: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pt-BR" sz="1800">
                <a:solidFill>
                  <a:schemeClr val="dk1"/>
                </a:solidFill>
              </a:rPr>
              <a:t>A bateria for suficiente para entrega e possível retorno.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pt-BR" sz="1800">
                <a:solidFill>
                  <a:schemeClr val="dk1"/>
                </a:solidFill>
              </a:rPr>
              <a:t>O destino estiver muito próximo.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pt-BR" sz="1800">
                <a:solidFill>
                  <a:schemeClr val="dk1"/>
                </a:solidFill>
              </a:rPr>
              <a:t>O valor da entrega é calculado como pontos menos custo de locomoção e esforço extra sem bateria.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8448" r="13754" t="5231"/>
          <a:stretch/>
        </p:blipFill>
        <p:spPr>
          <a:xfrm>
            <a:off x="111950" y="1686925"/>
            <a:ext cx="3748290" cy="304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" name="Google Shape;162;p22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entre versões SmartBatteryPlayer</a:t>
            </a:r>
            <a:endParaRPr/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7961750" y="1257600"/>
            <a:ext cx="1241700" cy="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Final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111950" y="1257600"/>
            <a:ext cx="1241700" cy="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V1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4031100" y="1257600"/>
            <a:ext cx="1241700" cy="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V2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0" l="6789" r="12291" t="6085"/>
          <a:stretch/>
        </p:blipFill>
        <p:spPr>
          <a:xfrm>
            <a:off x="3943863" y="1686924"/>
            <a:ext cx="3934269" cy="304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5">
            <a:alphaModFix/>
          </a:blip>
          <a:srcRect b="0" l="6800" r="13759" t="5562"/>
          <a:stretch/>
        </p:blipFill>
        <p:spPr>
          <a:xfrm>
            <a:off x="7961750" y="1686925"/>
            <a:ext cx="3841026" cy="304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entre versões SmartBatteryPlayer</a:t>
            </a:r>
            <a:endParaRPr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8164825" y="1257600"/>
            <a:ext cx="1241700" cy="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Final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09325" y="1257600"/>
            <a:ext cx="1241700" cy="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V1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4031100" y="1257600"/>
            <a:ext cx="1241700" cy="36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V2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79" name="Google Shape;179;p23" title="game_recording_20250404_171746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775" y="1719300"/>
            <a:ext cx="3614925" cy="361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23" title="game_recording_v2_20250404_172355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238" y="1719300"/>
            <a:ext cx="3991526" cy="361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23" title="game_recording_v1_20250404_172418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325" y="1719300"/>
            <a:ext cx="3614925" cy="361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495746" y="139963"/>
            <a:ext cx="112005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Heurística - SmartBatteryPlayer</a:t>
            </a:r>
            <a:endParaRPr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881475" y="1113300"/>
            <a:ext cx="8941200" cy="11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Mapas - </a:t>
            </a:r>
            <a:r>
              <a:rPr lang="pt-BR" sz="2000">
                <a:solidFill>
                  <a:schemeClr val="dk1"/>
                </a:solidFill>
              </a:rPr>
              <a:t>[8250, 1488, 4827, 9294, 3109, 3402, 4258, 2053, 6350, 6198]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Pesos - </a:t>
            </a:r>
            <a:r>
              <a:rPr lang="pt-BR" sz="2000">
                <a:solidFill>
                  <a:schemeClr val="dk1"/>
                </a:solidFill>
              </a:rPr>
              <a:t>0 - 10 - steps de 0.2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5750"/>
            <a:ext cx="6266724" cy="313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4">
            <a:alphaModFix/>
          </a:blip>
          <a:srcRect b="0" l="6554" r="7982" t="0"/>
          <a:stretch/>
        </p:blipFill>
        <p:spPr>
          <a:xfrm>
            <a:off x="6273475" y="2561619"/>
            <a:ext cx="5690601" cy="332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5">
            <a:alphaModFix/>
          </a:blip>
          <a:srcRect b="-2042" l="7638" r="14181" t="7039"/>
          <a:stretch/>
        </p:blipFill>
        <p:spPr>
          <a:xfrm>
            <a:off x="6344250" y="1890537"/>
            <a:ext cx="5690601" cy="4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